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59" r:id="rId4"/>
    <p:sldId id="290" r:id="rId5"/>
    <p:sldId id="291" r:id="rId6"/>
    <p:sldId id="279" r:id="rId7"/>
    <p:sldId id="292" r:id="rId8"/>
    <p:sldId id="266" r:id="rId9"/>
    <p:sldId id="281" r:id="rId10"/>
    <p:sldId id="293" r:id="rId11"/>
    <p:sldId id="269" r:id="rId12"/>
    <p:sldId id="270" r:id="rId13"/>
    <p:sldId id="297" r:id="rId14"/>
    <p:sldId id="299" r:id="rId15"/>
    <p:sldId id="313" r:id="rId16"/>
    <p:sldId id="303" r:id="rId17"/>
    <p:sldId id="304" r:id="rId18"/>
    <p:sldId id="306" r:id="rId19"/>
    <p:sldId id="308" r:id="rId20"/>
    <p:sldId id="309" r:id="rId21"/>
    <p:sldId id="310" r:id="rId22"/>
    <p:sldId id="295" r:id="rId23"/>
    <p:sldId id="272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20" autoAdjust="0"/>
  </p:normalViewPr>
  <p:slideViewPr>
    <p:cSldViewPr snapToGrid="0" snapToObjects="1">
      <p:cViewPr>
        <p:scale>
          <a:sx n="90" d="100"/>
          <a:sy n="9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ABC59-6CC7-DE44-9E4F-9A55F916BF6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5A315-C8B4-4844-AD59-A0E0991D7F36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4806642A-3C4A-EF40-BF6F-2077E1E3C076}" type="parTrans" cxnId="{77520ACE-8517-0D45-AD5C-B19E69F492D0}">
      <dgm:prSet/>
      <dgm:spPr/>
      <dgm:t>
        <a:bodyPr/>
        <a:lstStyle/>
        <a:p>
          <a:endParaRPr lang="en-US"/>
        </a:p>
      </dgm:t>
    </dgm:pt>
    <dgm:pt modelId="{1EAB5A05-0ED2-C047-9BE7-7923E28ED556}" type="sibTrans" cxnId="{77520ACE-8517-0D45-AD5C-B19E69F492D0}">
      <dgm:prSet/>
      <dgm:spPr/>
      <dgm:t>
        <a:bodyPr/>
        <a:lstStyle/>
        <a:p>
          <a:endParaRPr lang="en-US"/>
        </a:p>
      </dgm:t>
    </dgm:pt>
    <dgm:pt modelId="{C677FA29-B9F7-A249-B501-43802699F8B4}">
      <dgm:prSet phldrT="[Text]"/>
      <dgm:spPr/>
      <dgm:t>
        <a:bodyPr/>
        <a:lstStyle/>
        <a:p>
          <a:r>
            <a:rPr lang="en-US" dirty="0" smtClean="0"/>
            <a:t>Governance</a:t>
          </a:r>
          <a:endParaRPr lang="en-US" dirty="0"/>
        </a:p>
      </dgm:t>
    </dgm:pt>
    <dgm:pt modelId="{D812D539-FB2B-5A41-8A7F-62230A92E2D3}" type="parTrans" cxnId="{A993D2FA-EBC7-7E46-AB34-E5B49DB627B8}">
      <dgm:prSet/>
      <dgm:spPr/>
      <dgm:t>
        <a:bodyPr/>
        <a:lstStyle/>
        <a:p>
          <a:endParaRPr lang="en-US"/>
        </a:p>
      </dgm:t>
    </dgm:pt>
    <dgm:pt modelId="{635CD6C4-1E0D-5B4D-8AE0-41EB765E1B8D}" type="sibTrans" cxnId="{A993D2FA-EBC7-7E46-AB34-E5B49DB627B8}">
      <dgm:prSet/>
      <dgm:spPr/>
      <dgm:t>
        <a:bodyPr/>
        <a:lstStyle/>
        <a:p>
          <a:endParaRPr lang="en-US"/>
        </a:p>
      </dgm:t>
    </dgm:pt>
    <dgm:pt modelId="{DDB35420-4B67-C945-A308-D8A3735F7C2B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071FBAE2-5CCB-884A-AF12-369D83E7469F}" type="parTrans" cxnId="{65B371EE-8D27-CB4F-B2DB-7317E86A90DC}">
      <dgm:prSet/>
      <dgm:spPr/>
      <dgm:t>
        <a:bodyPr/>
        <a:lstStyle/>
        <a:p>
          <a:endParaRPr lang="en-US"/>
        </a:p>
      </dgm:t>
    </dgm:pt>
    <dgm:pt modelId="{7E8C7B50-388D-994F-9C16-9496A70D894C}" type="sibTrans" cxnId="{65B371EE-8D27-CB4F-B2DB-7317E86A90DC}">
      <dgm:prSet/>
      <dgm:spPr/>
      <dgm:t>
        <a:bodyPr/>
        <a:lstStyle/>
        <a:p>
          <a:endParaRPr lang="en-US"/>
        </a:p>
      </dgm:t>
    </dgm:pt>
    <dgm:pt modelId="{05413C6D-A429-9343-AA77-33DA6AF2EE50}">
      <dgm:prSet phldrT="[Text]"/>
      <dgm:spPr/>
      <dgm:t>
        <a:bodyPr/>
        <a:lstStyle/>
        <a:p>
          <a:r>
            <a:rPr lang="en-US" dirty="0" smtClean="0"/>
            <a:t>Reality</a:t>
          </a:r>
          <a:endParaRPr lang="en-US" dirty="0"/>
        </a:p>
      </dgm:t>
    </dgm:pt>
    <dgm:pt modelId="{24CBBEDC-A145-CF4E-90BD-B0020598A1AC}" type="parTrans" cxnId="{3D925525-5B2F-D24A-8A88-63CAF8B437A0}">
      <dgm:prSet/>
      <dgm:spPr/>
      <dgm:t>
        <a:bodyPr/>
        <a:lstStyle/>
        <a:p>
          <a:endParaRPr lang="en-US"/>
        </a:p>
      </dgm:t>
    </dgm:pt>
    <dgm:pt modelId="{B2D3FAC2-751A-3C42-A91B-213A7EE99CDF}" type="sibTrans" cxnId="{3D925525-5B2F-D24A-8A88-63CAF8B437A0}">
      <dgm:prSet/>
      <dgm:spPr/>
      <dgm:t>
        <a:bodyPr/>
        <a:lstStyle/>
        <a:p>
          <a:endParaRPr lang="en-US"/>
        </a:p>
      </dgm:t>
    </dgm:pt>
    <dgm:pt modelId="{5746960E-17C8-AF4E-BCCB-52347A12D752}" type="pres">
      <dgm:prSet presAssocID="{766ABC59-6CC7-DE44-9E4F-9A55F916BF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6BE86-08F3-7F4A-A805-95FB0F8B5F8F}" type="pres">
      <dgm:prSet presAssocID="{8DC5A315-C8B4-4844-AD59-A0E0991D7F36}" presName="centerShape" presStyleLbl="node0" presStyleIdx="0" presStyleCnt="1"/>
      <dgm:spPr/>
      <dgm:t>
        <a:bodyPr/>
        <a:lstStyle/>
        <a:p>
          <a:endParaRPr lang="en-US"/>
        </a:p>
      </dgm:t>
    </dgm:pt>
    <dgm:pt modelId="{9B610DE8-9995-0E41-A0FC-2B20A854B7C8}" type="pres">
      <dgm:prSet presAssocID="{D812D539-FB2B-5A41-8A7F-62230A92E2D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52AD217-8908-EE45-A6B0-D759DF333706}" type="pres">
      <dgm:prSet presAssocID="{C677FA29-B9F7-A249-B501-43802699F8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02781-56D0-7145-9453-199C9DF9D1A6}" type="pres">
      <dgm:prSet presAssocID="{071FBAE2-5CCB-884A-AF12-369D83E7469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022E02E-EAE7-524C-9A65-2C1C84CC4FC2}" type="pres">
      <dgm:prSet presAssocID="{DDB35420-4B67-C945-A308-D8A3735F7C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4667-82C3-3040-932C-4D55054433E1}" type="pres">
      <dgm:prSet presAssocID="{24CBBEDC-A145-CF4E-90BD-B0020598A1A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13D9C5B-AAD3-684A-B578-5F29107618D4}" type="pres">
      <dgm:prSet presAssocID="{05413C6D-A429-9343-AA77-33DA6AF2EE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B533A-15BC-754D-8748-3279F5A97D37}" type="presOf" srcId="{24CBBEDC-A145-CF4E-90BD-B0020598A1AC}" destId="{B10F4667-82C3-3040-932C-4D55054433E1}" srcOrd="0" destOrd="0" presId="urn:microsoft.com/office/officeart/2005/8/layout/radial4"/>
    <dgm:cxn modelId="{6A6E7528-D519-A24F-9D4A-41AA9005C965}" type="presOf" srcId="{DDB35420-4B67-C945-A308-D8A3735F7C2B}" destId="{F022E02E-EAE7-524C-9A65-2C1C84CC4FC2}" srcOrd="0" destOrd="0" presId="urn:microsoft.com/office/officeart/2005/8/layout/radial4"/>
    <dgm:cxn modelId="{77520ACE-8517-0D45-AD5C-B19E69F492D0}" srcId="{766ABC59-6CC7-DE44-9E4F-9A55F916BF62}" destId="{8DC5A315-C8B4-4844-AD59-A0E0991D7F36}" srcOrd="0" destOrd="0" parTransId="{4806642A-3C4A-EF40-BF6F-2077E1E3C076}" sibTransId="{1EAB5A05-0ED2-C047-9BE7-7923E28ED556}"/>
    <dgm:cxn modelId="{87E8E85A-4AA2-C046-88E0-C95380A560DB}" type="presOf" srcId="{D812D539-FB2B-5A41-8A7F-62230A92E2D3}" destId="{9B610DE8-9995-0E41-A0FC-2B20A854B7C8}" srcOrd="0" destOrd="0" presId="urn:microsoft.com/office/officeart/2005/8/layout/radial4"/>
    <dgm:cxn modelId="{3D925525-5B2F-D24A-8A88-63CAF8B437A0}" srcId="{8DC5A315-C8B4-4844-AD59-A0E0991D7F36}" destId="{05413C6D-A429-9343-AA77-33DA6AF2EE50}" srcOrd="2" destOrd="0" parTransId="{24CBBEDC-A145-CF4E-90BD-B0020598A1AC}" sibTransId="{B2D3FAC2-751A-3C42-A91B-213A7EE99CDF}"/>
    <dgm:cxn modelId="{DAEF577B-2320-A94D-A268-574AFAEDE895}" type="presOf" srcId="{766ABC59-6CC7-DE44-9E4F-9A55F916BF62}" destId="{5746960E-17C8-AF4E-BCCB-52347A12D752}" srcOrd="0" destOrd="0" presId="urn:microsoft.com/office/officeart/2005/8/layout/radial4"/>
    <dgm:cxn modelId="{65B371EE-8D27-CB4F-B2DB-7317E86A90DC}" srcId="{8DC5A315-C8B4-4844-AD59-A0E0991D7F36}" destId="{DDB35420-4B67-C945-A308-D8A3735F7C2B}" srcOrd="1" destOrd="0" parTransId="{071FBAE2-5CCB-884A-AF12-369D83E7469F}" sibTransId="{7E8C7B50-388D-994F-9C16-9496A70D894C}"/>
    <dgm:cxn modelId="{DB7E0AA7-01F4-774C-A69F-86D1BA1E07AF}" type="presOf" srcId="{C677FA29-B9F7-A249-B501-43802699F8B4}" destId="{E52AD217-8908-EE45-A6B0-D759DF333706}" srcOrd="0" destOrd="0" presId="urn:microsoft.com/office/officeart/2005/8/layout/radial4"/>
    <dgm:cxn modelId="{A993D2FA-EBC7-7E46-AB34-E5B49DB627B8}" srcId="{8DC5A315-C8B4-4844-AD59-A0E0991D7F36}" destId="{C677FA29-B9F7-A249-B501-43802699F8B4}" srcOrd="0" destOrd="0" parTransId="{D812D539-FB2B-5A41-8A7F-62230A92E2D3}" sibTransId="{635CD6C4-1E0D-5B4D-8AE0-41EB765E1B8D}"/>
    <dgm:cxn modelId="{B73471EE-25E4-0F4A-BE02-46CDA9951C8D}" type="presOf" srcId="{071FBAE2-5CCB-884A-AF12-369D83E7469F}" destId="{82702781-56D0-7145-9453-199C9DF9D1A6}" srcOrd="0" destOrd="0" presId="urn:microsoft.com/office/officeart/2005/8/layout/radial4"/>
    <dgm:cxn modelId="{AC5C92B2-263C-5C4A-AC17-F50ED8C1D7BA}" type="presOf" srcId="{05413C6D-A429-9343-AA77-33DA6AF2EE50}" destId="{A13D9C5B-AAD3-684A-B578-5F29107618D4}" srcOrd="0" destOrd="0" presId="urn:microsoft.com/office/officeart/2005/8/layout/radial4"/>
    <dgm:cxn modelId="{3F5CAB4D-7980-2A4E-96C4-525945314E2C}" type="presOf" srcId="{8DC5A315-C8B4-4844-AD59-A0E0991D7F36}" destId="{2986BE86-08F3-7F4A-A805-95FB0F8B5F8F}" srcOrd="0" destOrd="0" presId="urn:microsoft.com/office/officeart/2005/8/layout/radial4"/>
    <dgm:cxn modelId="{B7995D7D-740A-C64D-851C-DCC2EF60723E}" type="presParOf" srcId="{5746960E-17C8-AF4E-BCCB-52347A12D752}" destId="{2986BE86-08F3-7F4A-A805-95FB0F8B5F8F}" srcOrd="0" destOrd="0" presId="urn:microsoft.com/office/officeart/2005/8/layout/radial4"/>
    <dgm:cxn modelId="{B5C08D48-3335-8B4D-B958-B343A5DC26CE}" type="presParOf" srcId="{5746960E-17C8-AF4E-BCCB-52347A12D752}" destId="{9B610DE8-9995-0E41-A0FC-2B20A854B7C8}" srcOrd="1" destOrd="0" presId="urn:microsoft.com/office/officeart/2005/8/layout/radial4"/>
    <dgm:cxn modelId="{FF6BF8C5-BE84-5542-97BD-3A4F589DD102}" type="presParOf" srcId="{5746960E-17C8-AF4E-BCCB-52347A12D752}" destId="{E52AD217-8908-EE45-A6B0-D759DF333706}" srcOrd="2" destOrd="0" presId="urn:microsoft.com/office/officeart/2005/8/layout/radial4"/>
    <dgm:cxn modelId="{9D6BE1D9-3F05-F54A-8DB3-270A97E6F4FF}" type="presParOf" srcId="{5746960E-17C8-AF4E-BCCB-52347A12D752}" destId="{82702781-56D0-7145-9453-199C9DF9D1A6}" srcOrd="3" destOrd="0" presId="urn:microsoft.com/office/officeart/2005/8/layout/radial4"/>
    <dgm:cxn modelId="{EE04D1E5-95A5-0748-ABC4-C461150C06E3}" type="presParOf" srcId="{5746960E-17C8-AF4E-BCCB-52347A12D752}" destId="{F022E02E-EAE7-524C-9A65-2C1C84CC4FC2}" srcOrd="4" destOrd="0" presId="urn:microsoft.com/office/officeart/2005/8/layout/radial4"/>
    <dgm:cxn modelId="{798FE968-559A-B847-8596-0C400EC624F9}" type="presParOf" srcId="{5746960E-17C8-AF4E-BCCB-52347A12D752}" destId="{B10F4667-82C3-3040-932C-4D55054433E1}" srcOrd="5" destOrd="0" presId="urn:microsoft.com/office/officeart/2005/8/layout/radial4"/>
    <dgm:cxn modelId="{2C53821A-38B6-A94B-873D-3877A0ACE7AD}" type="presParOf" srcId="{5746960E-17C8-AF4E-BCCB-52347A12D752}" destId="{A13D9C5B-AAD3-684A-B578-5F29107618D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6BE86-08F3-7F4A-A805-95FB0F8B5F8F}">
      <dsp:nvSpPr>
        <dsp:cNvPr id="0" name=""/>
        <dsp:cNvSpPr/>
      </dsp:nvSpPr>
      <dsp:spPr>
        <a:xfrm>
          <a:off x="3207775" y="2159459"/>
          <a:ext cx="1814048" cy="18140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TRUST</a:t>
          </a:r>
          <a:endParaRPr lang="en-US" sz="2900" kern="1200" dirty="0"/>
        </a:p>
      </dsp:txBody>
      <dsp:txXfrm>
        <a:off x="3473436" y="2425120"/>
        <a:ext cx="1282726" cy="1282726"/>
      </dsp:txXfrm>
    </dsp:sp>
    <dsp:sp modelId="{9B610DE8-9995-0E41-A0FC-2B20A854B7C8}">
      <dsp:nvSpPr>
        <dsp:cNvPr id="0" name=""/>
        <dsp:cNvSpPr/>
      </dsp:nvSpPr>
      <dsp:spPr>
        <a:xfrm rot="12900000">
          <a:off x="2042097" y="1842986"/>
          <a:ext cx="1389093" cy="5170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AD217-8908-EE45-A6B0-D759DF333706}">
      <dsp:nvSpPr>
        <dsp:cNvPr id="0" name=""/>
        <dsp:cNvSpPr/>
      </dsp:nvSpPr>
      <dsp:spPr>
        <a:xfrm>
          <a:off x="1306031" y="1013774"/>
          <a:ext cx="1723345" cy="1378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Governance</a:t>
          </a:r>
          <a:endParaRPr lang="en-US" sz="2200" kern="1200" dirty="0"/>
        </a:p>
      </dsp:txBody>
      <dsp:txXfrm>
        <a:off x="1346411" y="1054154"/>
        <a:ext cx="1642585" cy="1297916"/>
      </dsp:txXfrm>
    </dsp:sp>
    <dsp:sp modelId="{82702781-56D0-7145-9453-199C9DF9D1A6}">
      <dsp:nvSpPr>
        <dsp:cNvPr id="0" name=""/>
        <dsp:cNvSpPr/>
      </dsp:nvSpPr>
      <dsp:spPr>
        <a:xfrm rot="16200000">
          <a:off x="3420253" y="1125563"/>
          <a:ext cx="1389093" cy="5170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2E02E-EAE7-524C-9A65-2C1C84CC4FC2}">
      <dsp:nvSpPr>
        <dsp:cNvPr id="0" name=""/>
        <dsp:cNvSpPr/>
      </dsp:nvSpPr>
      <dsp:spPr>
        <a:xfrm>
          <a:off x="3253127" y="180"/>
          <a:ext cx="1723345" cy="1378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Culture</a:t>
          </a:r>
          <a:endParaRPr lang="en-US" sz="2200" kern="1200" dirty="0"/>
        </a:p>
      </dsp:txBody>
      <dsp:txXfrm>
        <a:off x="3293507" y="40560"/>
        <a:ext cx="1642585" cy="1297916"/>
      </dsp:txXfrm>
    </dsp:sp>
    <dsp:sp modelId="{B10F4667-82C3-3040-932C-4D55054433E1}">
      <dsp:nvSpPr>
        <dsp:cNvPr id="0" name=""/>
        <dsp:cNvSpPr/>
      </dsp:nvSpPr>
      <dsp:spPr>
        <a:xfrm rot="19500000">
          <a:off x="4798408" y="1842986"/>
          <a:ext cx="1389093" cy="5170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D9C5B-AAD3-684A-B578-5F29107618D4}">
      <dsp:nvSpPr>
        <dsp:cNvPr id="0" name=""/>
        <dsp:cNvSpPr/>
      </dsp:nvSpPr>
      <dsp:spPr>
        <a:xfrm>
          <a:off x="5200222" y="1013774"/>
          <a:ext cx="1723345" cy="1378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Reality</a:t>
          </a:r>
          <a:endParaRPr lang="en-US" sz="2200" kern="1200" dirty="0"/>
        </a:p>
      </dsp:txBody>
      <dsp:txXfrm>
        <a:off x="5240602" y="1054154"/>
        <a:ext cx="1642585" cy="129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628A7-0398-DB4D-A501-43B2AA3DD332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5CA0-D9AA-BD45-BDFD-80445269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99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56D6-EE56-244B-A66C-E461B9D1767F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2670-2A12-A64B-92B3-91C4DD24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2670-2A12-A64B-92B3-91C4DD240F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2670-2A12-A64B-92B3-91C4DD240F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2670-2A12-A64B-92B3-91C4DD240F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2670-2A12-A64B-92B3-91C4DD240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2670-2A12-A64B-92B3-91C4DD240F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2670-2A12-A64B-92B3-91C4DD240F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6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US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charset="0"/>
              <a:buNone/>
              <a:defRPr sz="3000"/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1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1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1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8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4"/>
            <a:ext cx="4038600" cy="21891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r>
              <a:rPr lang="en-GB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2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4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7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A9A7B4E6-96B4-E54A-9051-6DE0293F7150}" type="datetimeFigureOut">
              <a:rPr lang="en-US" smtClean="0"/>
              <a:t>29/06/2018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E4BCB8D-F5A5-0747-9F15-8D16B1FDD7BE}" type="slidenum">
              <a:rPr lang="en-US" smtClean="0"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Congregational Federation</a:t>
            </a:r>
            <a:br>
              <a:rPr lang="en-US" sz="4800" dirty="0" smtClean="0"/>
            </a:br>
            <a:r>
              <a:rPr lang="en-US" sz="4800" dirty="0" smtClean="0"/>
              <a:t>Independent Review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Sue Heatherington &amp; Janet Russell</a:t>
            </a:r>
          </a:p>
          <a:p>
            <a:r>
              <a:rPr lang="en-US" dirty="0" smtClean="0"/>
              <a:t>National Assembly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6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“Under the circumstances</a:t>
            </a:r>
            <a:r>
              <a:rPr lang="is-IS" dirty="0" smtClean="0"/>
              <a:t>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relentless march of reality:</a:t>
            </a:r>
          </a:p>
          <a:p>
            <a:pPr lvl="1"/>
            <a:r>
              <a:rPr lang="en-US" dirty="0" smtClean="0"/>
              <a:t>Traditional churches in significant decline</a:t>
            </a:r>
          </a:p>
          <a:p>
            <a:pPr lvl="1"/>
            <a:r>
              <a:rPr lang="en-US" dirty="0" smtClean="0"/>
              <a:t>Massive increase in requirements and expectations</a:t>
            </a:r>
          </a:p>
          <a:p>
            <a:pPr lvl="1"/>
            <a:r>
              <a:rPr lang="en-US" dirty="0" smtClean="0"/>
              <a:t>“Need more to stand still</a:t>
            </a:r>
            <a:r>
              <a:rPr lang="is-IS" dirty="0" smtClean="0"/>
              <a:t>…”</a:t>
            </a:r>
          </a:p>
          <a:p>
            <a:pPr lvl="1"/>
            <a:r>
              <a:rPr lang="is-IS" dirty="0" smtClean="0"/>
              <a:t>Western culture of sound bites</a:t>
            </a:r>
          </a:p>
          <a:p>
            <a:pPr lvl="1"/>
            <a:r>
              <a:rPr lang="is-IS" dirty="0" smtClean="0"/>
              <a:t>Healthy aspiration v ‘get real’</a:t>
            </a:r>
            <a:endParaRPr lang="en-US" dirty="0" smtClean="0"/>
          </a:p>
          <a:p>
            <a:r>
              <a:rPr lang="en-US" dirty="0" smtClean="0"/>
              <a:t>Consequences:</a:t>
            </a:r>
          </a:p>
          <a:p>
            <a:pPr lvl="1"/>
            <a:r>
              <a:rPr lang="en-US" dirty="0" smtClean="0"/>
              <a:t>‘The last one standing</a:t>
            </a:r>
            <a:r>
              <a:rPr lang="is-IS" dirty="0" smtClean="0"/>
              <a:t>…’ – work lands on the few</a:t>
            </a:r>
          </a:p>
          <a:p>
            <a:pPr lvl="1"/>
            <a:r>
              <a:rPr lang="is-IS" dirty="0" smtClean="0"/>
              <a:t>Individuals acting under extreme pressure...</a:t>
            </a:r>
          </a:p>
          <a:p>
            <a:pPr lvl="1"/>
            <a:r>
              <a:rPr lang="is-IS" dirty="0" smtClean="0"/>
              <a:t>Wisdom is traded for 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b="1" dirty="0" smtClean="0"/>
              <a:t>Mutual</a:t>
            </a:r>
            <a:r>
              <a:rPr lang="en-US" dirty="0" smtClean="0"/>
              <a:t> trust has broken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that make up trust </a:t>
            </a:r>
            <a:r>
              <a:rPr lang="en-US" sz="2400" dirty="0" smtClean="0"/>
              <a:t>(Stephen MR Covey)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INTEGRITY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INTENT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COMPETENCE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CREDIBILITY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Individually - on a scale 1-10 rate CF for each element when you first got involved with CF and now.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9320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 to meet God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In prayer and worship for healing and peace</a:t>
            </a:r>
          </a:p>
          <a:p>
            <a:r>
              <a:rPr lang="en-US" dirty="0" smtClean="0"/>
              <a:t>Acts 6: 1-7 (NIV)</a:t>
            </a:r>
          </a:p>
          <a:p>
            <a:r>
              <a:rPr lang="en-US" dirty="0" smtClean="0"/>
              <a:t>Reflective prayer</a:t>
            </a:r>
            <a:r>
              <a:rPr lang="is-IS" dirty="0" smtClean="0"/>
              <a:t>…</a:t>
            </a:r>
          </a:p>
          <a:p>
            <a:r>
              <a:rPr lang="en-US" i="1" dirty="0"/>
              <a:t>Forgive as we forgive </a:t>
            </a:r>
            <a:r>
              <a:rPr lang="en-US" dirty="0"/>
              <a:t>- sonnet by Malcolm </a:t>
            </a:r>
            <a:r>
              <a:rPr lang="en-US" dirty="0" err="1"/>
              <a:t>Guite</a:t>
            </a:r>
            <a:r>
              <a:rPr lang="en-US" dirty="0"/>
              <a:t> </a:t>
            </a:r>
            <a:r>
              <a:rPr lang="en-US" sz="2400" dirty="0"/>
              <a:t>from </a:t>
            </a:r>
            <a:r>
              <a:rPr lang="en-US" sz="2400" i="1" dirty="0" smtClean="0"/>
              <a:t>Parable </a:t>
            </a:r>
            <a:r>
              <a:rPr lang="en-US" sz="2400" i="1" dirty="0"/>
              <a:t>and </a:t>
            </a:r>
            <a:r>
              <a:rPr lang="en-US" sz="2400" i="1" dirty="0" smtClean="0"/>
              <a:t>Paradox, </a:t>
            </a:r>
            <a:r>
              <a:rPr lang="en-US" sz="2400" dirty="0" smtClean="0"/>
              <a:t>Canterbury Press, </a:t>
            </a:r>
            <a:r>
              <a:rPr lang="en-US" sz="2400" dirty="0"/>
              <a:t>2016</a:t>
            </a:r>
          </a:p>
          <a:p>
            <a:endParaRPr lang="en-US" dirty="0"/>
          </a:p>
        </p:txBody>
      </p:sp>
      <p:pic>
        <p:nvPicPr>
          <p:cNvPr id="5" name="ClipArt Placeholder 4" descr="2015-05-04 11.59.03.jp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31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Prayers of confession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Forgive us, Lord.</a:t>
            </a:r>
            <a:endParaRPr lang="en-GB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Today </a:t>
            </a:r>
            <a:r>
              <a:rPr lang="en-US" b="1" dirty="0"/>
              <a:t>I, __________ </a:t>
            </a:r>
            <a:r>
              <a:rPr lang="en-US" b="1" dirty="0" smtClean="0"/>
              <a:t>         </a:t>
            </a:r>
            <a:r>
              <a:rPr lang="en-US" i="1" dirty="0" smtClean="0"/>
              <a:t>(</a:t>
            </a:r>
            <a:r>
              <a:rPr lang="en-US" i="1" dirty="0"/>
              <a:t>please state your name aloud)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acknowledge that I have held onto feelings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about people in the Congregational Federation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that are hurtful to me, to them, and to our Congregational values.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Forgive me, Lord.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8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Prayers of confession - 2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Heal 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release all resentments and hardness of heart.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Lord.</a:t>
            </a:r>
            <a:endParaRPr lang="en-GB" dirty="0"/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Heal </a:t>
            </a:r>
            <a:r>
              <a:rPr lang="en-US" dirty="0"/>
              <a:t>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release the blame that I have placed on others.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Lord.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1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Prayers of confession - 3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Heal 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stop the events of the past</a:t>
            </a:r>
            <a:r>
              <a:rPr lang="en-GB" dirty="0"/>
              <a:t> </a:t>
            </a:r>
            <a:r>
              <a:rPr lang="en-US" b="1" dirty="0"/>
              <a:t>having power over my present, or the life of our Church.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Lord.</a:t>
            </a:r>
            <a:r>
              <a:rPr lang="en-GB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Heal </a:t>
            </a:r>
            <a:r>
              <a:rPr lang="en-US" dirty="0"/>
              <a:t>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let go of anything that keeps me frozen in the past;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keep me from returning to memories of hurt.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Lord.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2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Prayers of confession - 4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Heal 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let go of all thoughts of vengeance or revenge.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Lord</a:t>
            </a:r>
            <a:r>
              <a:rPr lang="en-US" b="1" dirty="0" smtClean="0"/>
              <a:t>.</a:t>
            </a:r>
            <a:endParaRPr lang="en-GB" dirty="0"/>
          </a:p>
        </p:txBody>
      </p:sp>
      <p:pic>
        <p:nvPicPr>
          <p:cNvPr id="7" name="ClipArt Placeholder 6" descr="2015-05-04 11.59.03.jp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4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Prayers of confession - 5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Heal 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let go of any patterns of </a:t>
            </a:r>
            <a:r>
              <a:rPr lang="en-US" b="1" dirty="0" smtClean="0"/>
              <a:t>behaviour</a:t>
            </a:r>
            <a:r>
              <a:rPr lang="en-GB" dirty="0"/>
              <a:t> </a:t>
            </a:r>
            <a:r>
              <a:rPr lang="en-US" b="1" dirty="0" smtClean="0"/>
              <a:t>that </a:t>
            </a:r>
            <a:r>
              <a:rPr lang="en-US" b="1" dirty="0"/>
              <a:t>could be destructive to our Body</a:t>
            </a:r>
            <a:r>
              <a:rPr lang="en-US" b="1" dirty="0" smtClean="0"/>
              <a:t>,</a:t>
            </a:r>
            <a:r>
              <a:rPr lang="en-GB" dirty="0"/>
              <a:t> </a:t>
            </a:r>
            <a:endParaRPr lang="en-GB" dirty="0" smtClean="0"/>
          </a:p>
          <a:p>
            <a:pPr marL="0" indent="0" algn="ctr">
              <a:buNone/>
            </a:pPr>
            <a:r>
              <a:rPr lang="en-US" b="1" dirty="0" smtClean="0"/>
              <a:t>to </a:t>
            </a:r>
            <a:r>
              <a:rPr lang="en-US" b="1" dirty="0"/>
              <a:t>any member of it,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or </a:t>
            </a:r>
            <a:r>
              <a:rPr lang="en-US" b="1" dirty="0"/>
              <a:t>to myself.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Lord.</a:t>
            </a:r>
            <a:endParaRPr lang="en-GB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Heal </a:t>
            </a:r>
            <a:r>
              <a:rPr lang="en-US" dirty="0"/>
              <a:t>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let go of the need to be right.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Lord.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Prayers of confession - 6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Heal 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discern and accept </a:t>
            </a:r>
            <a:r>
              <a:rPr lang="en-US" b="1" i="1" dirty="0"/>
              <a:t>your</a:t>
            </a:r>
            <a:r>
              <a:rPr lang="en-US" b="1" dirty="0"/>
              <a:t> solutions for our future.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Heal me, </a:t>
            </a:r>
            <a:r>
              <a:rPr lang="en-US" b="1" dirty="0" smtClean="0"/>
              <a:t>Lord.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Heal </a:t>
            </a:r>
            <a:r>
              <a:rPr lang="en-US" dirty="0"/>
              <a:t>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If I stray from the path of reconciliation and peace,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 to find my way back; again and again.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Help me, Lord.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6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Prayers of confession - 7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Forgive us, Lord.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I ask your forgiveness for any part I have played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in perpetuating division through careless acts, words or deeds.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Forgive me, </a:t>
            </a:r>
            <a:r>
              <a:rPr lang="en-US" b="1" dirty="0" smtClean="0"/>
              <a:t>Lord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5" name="ClipArt Placeholder 4" descr="2015-05-04 11.59.03.jp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30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were asked to do:</a:t>
            </a:r>
          </a:p>
          <a:p>
            <a:pPr lvl="1"/>
            <a:r>
              <a:rPr lang="en-US" dirty="0"/>
              <a:t>Review the restructuring and redundancy process</a:t>
            </a:r>
          </a:p>
          <a:p>
            <a:pPr lvl="1"/>
            <a:r>
              <a:rPr lang="en-US" dirty="0"/>
              <a:t>Support the healing of relationships </a:t>
            </a:r>
          </a:p>
          <a:p>
            <a:r>
              <a:rPr lang="en-US" dirty="0" smtClean="0"/>
              <a:t>What we have done:</a:t>
            </a:r>
          </a:p>
          <a:p>
            <a:pPr lvl="1"/>
            <a:r>
              <a:rPr lang="en-US" dirty="0"/>
              <a:t>Talked, read, thought, probed and prayed a lot</a:t>
            </a:r>
            <a:r>
              <a:rPr lang="is-IS" dirty="0"/>
              <a:t>…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Held a Roundtable with the participants on 22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May</a:t>
            </a:r>
            <a:endParaRPr lang="en-US" dirty="0"/>
          </a:p>
          <a:p>
            <a:r>
              <a:rPr lang="en-US" dirty="0" smtClean="0"/>
              <a:t>Outline of today: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Presenting our conclusions and exploring the underlying causes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Meeting God and moving toward healing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Looking ahead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4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prayer from Hosea 6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Come, let us return to the Lord and say: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Lord our God,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in our sin we have avoided your call.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Our love for you is like a morning cloud,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like the dew that goes away early.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Have mercy on us;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deliver us from </a:t>
            </a:r>
            <a:r>
              <a:rPr lang="en-US" b="1" dirty="0" smtClean="0"/>
              <a:t>judgement;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bind up our wounds and revive us;</a:t>
            </a:r>
            <a:endParaRPr lang="en-GB" dirty="0"/>
          </a:p>
          <a:p>
            <a:pPr marL="0" indent="0" algn="ctr">
              <a:buNone/>
            </a:pPr>
            <a:r>
              <a:rPr lang="en-US" b="1" dirty="0"/>
              <a:t>in Jesus Christ our Lord. Amen</a:t>
            </a:r>
            <a:r>
              <a:rPr lang="en-US" b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28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Closing together...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May the God of all healing and forgiveness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draw </a:t>
            </a:r>
            <a:r>
              <a:rPr lang="en-US" i="1" dirty="0"/>
              <a:t>you</a:t>
            </a:r>
            <a:r>
              <a:rPr lang="en-US" dirty="0"/>
              <a:t> to himself,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and cleanse </a:t>
            </a:r>
            <a:r>
              <a:rPr lang="en-US" i="1" dirty="0"/>
              <a:t>you </a:t>
            </a:r>
            <a:r>
              <a:rPr lang="en-US" dirty="0"/>
              <a:t>from all y</a:t>
            </a:r>
            <a:r>
              <a:rPr lang="en-US" i="1" dirty="0"/>
              <a:t>our</a:t>
            </a:r>
            <a:r>
              <a:rPr lang="en-US" dirty="0"/>
              <a:t> sins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that we may behold the glory of his Son,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the Word made flesh,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Jesus Christ our Lord. </a:t>
            </a:r>
            <a:r>
              <a:rPr lang="en-US" b="1" dirty="0"/>
              <a:t>Amen</a:t>
            </a:r>
            <a:r>
              <a:rPr lang="en-US" b="1" dirty="0" smtClean="0"/>
              <a:t>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Time for reflection on the confessions we have made</a:t>
            </a:r>
            <a:r>
              <a:rPr lang="is-IS" dirty="0" smtClean="0"/>
              <a:t>…</a:t>
            </a:r>
            <a:endParaRPr lang="en-GB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200" b="1" i="1" dirty="0" smtClean="0"/>
              <a:t>Abba Father, let me be </a:t>
            </a:r>
          </a:p>
          <a:p>
            <a:pPr marL="0" indent="0" algn="ctr">
              <a:buNone/>
            </a:pPr>
            <a:r>
              <a:rPr lang="en-US" sz="2200" b="1" i="1" dirty="0" smtClean="0"/>
              <a:t>yours and yours alone. </a:t>
            </a:r>
          </a:p>
          <a:p>
            <a:pPr marL="0" indent="0" algn="ctr">
              <a:buNone/>
            </a:pPr>
            <a:r>
              <a:rPr lang="en-US" sz="2200" b="1" i="1" dirty="0" smtClean="0"/>
              <a:t>May my will forever be, </a:t>
            </a:r>
          </a:p>
          <a:p>
            <a:pPr marL="0" indent="0" algn="ctr">
              <a:buNone/>
            </a:pPr>
            <a:r>
              <a:rPr lang="en-US" sz="2200" b="1" i="1" dirty="0" smtClean="0"/>
              <a:t>ever more your own. </a:t>
            </a:r>
          </a:p>
          <a:p>
            <a:pPr marL="0" indent="0" algn="ctr">
              <a:buNone/>
            </a:pPr>
            <a:r>
              <a:rPr lang="en-US" sz="2200" b="1" i="1" dirty="0" smtClean="0"/>
              <a:t>Never let my heart grow cold, never let me go</a:t>
            </a:r>
            <a:r>
              <a:rPr lang="is-IS" sz="2200" b="1" i="1" dirty="0"/>
              <a:t>.</a:t>
            </a:r>
            <a:r>
              <a:rPr lang="is-IS" sz="2200" b="1" i="1" dirty="0" smtClean="0"/>
              <a:t> </a:t>
            </a:r>
          </a:p>
          <a:p>
            <a:pPr marL="0" indent="0" algn="ctr">
              <a:buNone/>
            </a:pPr>
            <a:r>
              <a:rPr lang="is-IS" sz="2200" b="1" i="1" dirty="0" smtClean="0"/>
              <a:t>Abba Father, let me be </a:t>
            </a:r>
          </a:p>
          <a:p>
            <a:pPr marL="0" indent="0" algn="ctr">
              <a:buNone/>
            </a:pPr>
            <a:r>
              <a:rPr lang="is-IS" sz="2200" b="1" i="1" dirty="0" smtClean="0"/>
              <a:t>yours and yours alone.</a:t>
            </a:r>
            <a:r>
              <a:rPr lang="is-IS" sz="2200" i="1" dirty="0" smtClean="0"/>
              <a:t> </a:t>
            </a:r>
          </a:p>
          <a:p>
            <a:pPr marL="0" indent="0" algn="ctr">
              <a:buNone/>
            </a:pPr>
            <a:r>
              <a:rPr lang="is-IS" sz="1600" i="1" dirty="0" smtClean="0"/>
              <a:t>Dave Bilborough © ThankYou Music</a:t>
            </a:r>
            <a:endParaRPr lang="is-IS" sz="1600" b="1" i="1" dirty="0" smtClean="0"/>
          </a:p>
          <a:p>
            <a:pPr marL="0" indent="0" algn="ctr">
              <a:buNone/>
            </a:pPr>
            <a:endParaRPr lang="is-IS" b="1" i="1" dirty="0" smtClean="0"/>
          </a:p>
          <a:p>
            <a:pPr marL="0" indent="0" algn="ctr">
              <a:buNone/>
            </a:pPr>
            <a:r>
              <a:rPr lang="is-IS" b="1" i="1" dirty="0" smtClean="0"/>
              <a:t>The Grace...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2513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Working with the underlying causes:</a:t>
            </a:r>
          </a:p>
          <a:p>
            <a:r>
              <a:rPr lang="en-US" dirty="0" smtClean="0"/>
              <a:t>Governance void – being clear on why CF exists now as well as how you do it</a:t>
            </a:r>
          </a:p>
          <a:p>
            <a:r>
              <a:rPr lang="en-US" dirty="0" smtClean="0"/>
              <a:t>Culture – really hearing what its like to be here – response from the day</a:t>
            </a:r>
          </a:p>
          <a:p>
            <a:r>
              <a:rPr lang="en-US" dirty="0" smtClean="0"/>
              <a:t>Facing reality </a:t>
            </a:r>
            <a:r>
              <a:rPr lang="en-US" dirty="0"/>
              <a:t>– </a:t>
            </a:r>
            <a:r>
              <a:rPr lang="en-US" dirty="0" smtClean="0"/>
              <a:t>with honesty and hope</a:t>
            </a:r>
          </a:p>
          <a:p>
            <a:r>
              <a:rPr lang="en-US" dirty="0" smtClean="0"/>
              <a:t>Rebuilding trust – what will it take on all sides?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are the big questions for you collectively as Congregational Federation?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Who needs to answer or be engaged with  them?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is the best way of doing this?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just the beginning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6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evidence of anything illegal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evidence of intentional wrong doing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 this </a:t>
            </a:r>
            <a:r>
              <a:rPr lang="en-US" b="1" dirty="0" smtClean="0"/>
              <a:t>is</a:t>
            </a:r>
            <a:r>
              <a:rPr lang="en-US" dirty="0" smtClean="0"/>
              <a:t> a ‘train crash’ with serious damage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it </a:t>
            </a:r>
            <a:r>
              <a:rPr lang="en-US" b="1" dirty="0" smtClean="0"/>
              <a:t>was</a:t>
            </a:r>
            <a:r>
              <a:rPr lang="en-US" dirty="0" smtClean="0"/>
              <a:t> inevitable</a:t>
            </a:r>
            <a:r>
              <a:rPr lang="is-IS" dirty="0" smtClean="0"/>
              <a:t>…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For those who wanted simple, right answers, with straightforward solutions – welcome to the messy world of complex reality and humankind, we are all here!</a:t>
            </a:r>
          </a:p>
        </p:txBody>
      </p:sp>
    </p:spTree>
    <p:extLst>
      <p:ext uri="{BB962C8B-B14F-4D97-AF65-F5344CB8AC3E}">
        <p14:creationId xmlns:p14="http://schemas.microsoft.com/office/powerpoint/2010/main" val="34161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redundancy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Technically legal – but open to challenge</a:t>
            </a:r>
          </a:p>
          <a:p>
            <a:r>
              <a:rPr lang="en-US" dirty="0" smtClean="0"/>
              <a:t>Sadly, could have been done much better: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Good practice</a:t>
            </a:r>
          </a:p>
          <a:p>
            <a:pPr lvl="1"/>
            <a:r>
              <a:rPr lang="en-US" dirty="0" smtClean="0"/>
              <a:t>Meaningful consultation, timelines, and tone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Decision-making</a:t>
            </a:r>
          </a:p>
          <a:p>
            <a:pPr lvl="1"/>
            <a:r>
              <a:rPr lang="en-US" dirty="0" smtClean="0"/>
              <a:t>Lack of impact and risk assessment, inconsistency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Duty of care</a:t>
            </a:r>
          </a:p>
          <a:p>
            <a:pPr lvl="1"/>
            <a:r>
              <a:rPr lang="en-US" dirty="0" smtClean="0"/>
              <a:t>Support, mixed messages, impact, and leadership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Alignment with CF values</a:t>
            </a:r>
          </a:p>
          <a:p>
            <a:pPr marL="0" indent="0" algn="ctr">
              <a:buNone/>
            </a:pPr>
            <a:r>
              <a:rPr lang="en-US" i="1" dirty="0" smtClean="0"/>
              <a:t>Expedient and not generous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602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Congregational Fed.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Technically not illegal – but open to challenge</a:t>
            </a:r>
          </a:p>
          <a:p>
            <a:r>
              <a:rPr lang="en-US" dirty="0" smtClean="0"/>
              <a:t>Should have been done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Reactive</a:t>
            </a:r>
          </a:p>
          <a:p>
            <a:pPr lvl="1"/>
            <a:r>
              <a:rPr lang="en-US" dirty="0" smtClean="0"/>
              <a:t>Financial orientation (eg shift Nov’14-Mar’15), timing, limited risk and impact assessment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Governance failure</a:t>
            </a:r>
          </a:p>
          <a:p>
            <a:pPr lvl="1"/>
            <a:r>
              <a:rPr lang="en-US" dirty="0" smtClean="0"/>
              <a:t>Void, clarity of roles, competence/capacity, influence of the few, Chair roles, decision-making	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Confidentiality v secrecy, trying</a:t>
            </a:r>
            <a:r>
              <a:rPr lang="is-IS" dirty="0" smtClean="0"/>
              <a:t>… but lacking insight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Driven not vision</a:t>
            </a:r>
            <a:r>
              <a:rPr lang="is-IS" i="1" dirty="0"/>
              <a:t> </a:t>
            </a:r>
            <a:r>
              <a:rPr lang="is-IS" i="1" dirty="0" smtClean="0"/>
              <a:t>nor strategic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893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 evidence of anything illegal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evidence of intentional wrong doing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But this </a:t>
            </a:r>
            <a:r>
              <a:rPr lang="en-US" b="1" dirty="0"/>
              <a:t>is</a:t>
            </a:r>
            <a:r>
              <a:rPr lang="en-US" dirty="0"/>
              <a:t> a ‘train crash’ with serious damage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And it </a:t>
            </a:r>
            <a:r>
              <a:rPr lang="en-US" b="1" dirty="0"/>
              <a:t>was</a:t>
            </a:r>
            <a:r>
              <a:rPr lang="en-US" dirty="0"/>
              <a:t> inevitable</a:t>
            </a:r>
            <a:r>
              <a:rPr lang="is-IS" dirty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You can’t change what happened, </a:t>
            </a:r>
          </a:p>
          <a:p>
            <a:pPr marL="0" indent="0" algn="ctr">
              <a:buNone/>
            </a:pPr>
            <a:r>
              <a:rPr lang="en-US" i="1" dirty="0" smtClean="0"/>
              <a:t>though you can learn</a:t>
            </a:r>
            <a:r>
              <a:rPr lang="is-IS" i="1" dirty="0" smtClean="0"/>
              <a:t>…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But you need to address WHY this happened </a:t>
            </a:r>
          </a:p>
          <a:p>
            <a:pPr marL="0" indent="0" algn="ctr">
              <a:buNone/>
            </a:pPr>
            <a:r>
              <a:rPr lang="en-US" i="1" dirty="0" smtClean="0"/>
              <a:t>– it’s your </a:t>
            </a:r>
            <a:r>
              <a:rPr lang="en-US" b="1" i="1" dirty="0" smtClean="0"/>
              <a:t>collective</a:t>
            </a:r>
            <a:r>
              <a:rPr lang="en-US" i="1" dirty="0" smtClean="0"/>
              <a:t> responsibility!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causes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857363"/>
              </p:ext>
            </p:extLst>
          </p:nvPr>
        </p:nvGraphicFramePr>
        <p:xfrm>
          <a:off x="457200" y="1600202"/>
          <a:ext cx="8229600" cy="397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2667" y="5729111"/>
            <a:ext cx="8094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Plus complexity of multiple entities: independent churches, ‘areas’, the charity (Congregational Federation), the trustee company (CF Ltd)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35504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Governance gap – </a:t>
            </a:r>
            <a:r>
              <a:rPr lang="en-US" i="1" dirty="0" smtClean="0"/>
              <a:t>our views</a:t>
            </a:r>
            <a:r>
              <a:rPr lang="is-IS" i="1" dirty="0" smtClean="0"/>
              <a:t>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257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How decisions are made &amp; people held to account</a:t>
            </a:r>
          </a:p>
          <a:p>
            <a:r>
              <a:rPr lang="en-US" dirty="0" smtClean="0"/>
              <a:t>Intentional ‘looseness’ – 1972 constitution</a:t>
            </a:r>
          </a:p>
          <a:p>
            <a:pPr lvl="1"/>
            <a:r>
              <a:rPr lang="en-US" dirty="0" smtClean="0"/>
              <a:t>Organic/reactive, </a:t>
            </a:r>
            <a:r>
              <a:rPr lang="en-US" dirty="0"/>
              <a:t>f</a:t>
            </a:r>
            <a:r>
              <a:rPr lang="en-US" dirty="0" smtClean="0"/>
              <a:t>irst generation, and of its time</a:t>
            </a:r>
          </a:p>
          <a:p>
            <a:r>
              <a:rPr lang="en-US" dirty="0" smtClean="0"/>
              <a:t>Current void and confusion – inadequate for now</a:t>
            </a:r>
          </a:p>
          <a:p>
            <a:pPr lvl="1"/>
            <a:r>
              <a:rPr lang="en-US" dirty="0" smtClean="0"/>
              <a:t>Role and authority of Council and Assembly, and  clarity of individual roles</a:t>
            </a:r>
          </a:p>
          <a:p>
            <a:pPr lvl="1"/>
            <a:r>
              <a:rPr lang="en-US" dirty="0" smtClean="0"/>
              <a:t>Appointment to Council, trusteeship and conflicts of interest</a:t>
            </a:r>
          </a:p>
          <a:p>
            <a:pPr lvl="1"/>
            <a:r>
              <a:rPr lang="en-US" dirty="0" smtClean="0"/>
              <a:t>Accountability and stakeholders</a:t>
            </a:r>
          </a:p>
          <a:p>
            <a:pPr lvl="1"/>
            <a:r>
              <a:rPr lang="en-US" dirty="0" smtClean="0"/>
              <a:t>Clarity of purpose – why does Congregational Federation exist?</a:t>
            </a:r>
          </a:p>
        </p:txBody>
      </p:sp>
    </p:spTree>
    <p:extLst>
      <p:ext uri="{BB962C8B-B14F-4D97-AF65-F5344CB8AC3E}">
        <p14:creationId xmlns:p14="http://schemas.microsoft.com/office/powerpoint/2010/main" val="9812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 smtClean="0"/>
              <a:t>Culture – </a:t>
            </a:r>
            <a:r>
              <a:rPr lang="en-US" i="1" dirty="0" smtClean="0"/>
              <a:t>your narrative</a:t>
            </a:r>
            <a:r>
              <a:rPr lang="is-IS" i="1" dirty="0" smtClean="0"/>
              <a:t>…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308237"/>
              </p:ext>
            </p:extLst>
          </p:nvPr>
        </p:nvGraphicFramePr>
        <p:xfrm>
          <a:off x="457200" y="1600200"/>
          <a:ext cx="8229600" cy="2895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Independent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Spirit-filled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Damaged</a:t>
                      </a:r>
                      <a:endParaRPr lang="en-US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Repairable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Disconnected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Diversity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Dysfunctional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Hopeful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Myopic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Dissenting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Christ-centred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Tribal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Unmotivated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(Loose) Unity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‘Us and them’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9953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pairs: choose a word that in your experience most describes CF now. Explain why you chose it. What does this tell you?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2287047"/>
      </p:ext>
    </p:extLst>
  </p:cSld>
  <p:clrMapOvr>
    <a:masterClrMapping/>
  </p:clrMapOvr>
</p:sld>
</file>

<file path=ppt/theme/theme1.xml><?xml version="1.0" encoding="utf-8"?>
<a:theme xmlns:a="http://schemas.openxmlformats.org/drawingml/2006/main" name="GI coloured lines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 coloured lines.thmx</Template>
  <TotalTime>24771</TotalTime>
  <Words>1257</Words>
  <Application>Microsoft Office PowerPoint</Application>
  <PresentationFormat>On-screen Show (4:3)</PresentationFormat>
  <Paragraphs>223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GI coloured lines</vt:lpstr>
      <vt:lpstr>Congregational Federation Independent Review</vt:lpstr>
      <vt:lpstr>Introduction</vt:lpstr>
      <vt:lpstr>Headline conclusions</vt:lpstr>
      <vt:lpstr>The redundancy process</vt:lpstr>
      <vt:lpstr>Restructuring Congregational Fed.</vt:lpstr>
      <vt:lpstr>Recap</vt:lpstr>
      <vt:lpstr>Underlying causes</vt:lpstr>
      <vt:lpstr>Governance gap – our views…</vt:lpstr>
      <vt:lpstr>Culture – your narrative…</vt:lpstr>
      <vt:lpstr>3. “Under the circumstances…”</vt:lpstr>
      <vt:lpstr>Mutual trust has broken down</vt:lpstr>
      <vt:lpstr>Invitation to meet God together</vt:lpstr>
      <vt:lpstr>Prayers of confession</vt:lpstr>
      <vt:lpstr>Prayers of confession - 2</vt:lpstr>
      <vt:lpstr>Prayers of confession - 3</vt:lpstr>
      <vt:lpstr>Prayers of confession - 4</vt:lpstr>
      <vt:lpstr>Prayers of confession - 5</vt:lpstr>
      <vt:lpstr>Prayers of confession - 6</vt:lpstr>
      <vt:lpstr>Prayers of confession - 7</vt:lpstr>
      <vt:lpstr>Collective prayer from Hosea 6…</vt:lpstr>
      <vt:lpstr>Closing together...</vt:lpstr>
      <vt:lpstr>Looking ahead</vt:lpstr>
      <vt:lpstr>Congregational Conversations</vt:lpstr>
      <vt:lpstr>Looking ahead </vt:lpstr>
    </vt:vector>
  </TitlesOfParts>
  <Company>Waterside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Congregational Federation Independent Review</dc:title>
  <dc:creator>Sue Heatherington</dc:creator>
  <cp:lastModifiedBy>susan.samuels</cp:lastModifiedBy>
  <cp:revision>153</cp:revision>
  <cp:lastPrinted>2018-05-20T19:25:23Z</cp:lastPrinted>
  <dcterms:created xsi:type="dcterms:W3CDTF">2018-03-13T16:16:01Z</dcterms:created>
  <dcterms:modified xsi:type="dcterms:W3CDTF">2018-06-29T14:32:17Z</dcterms:modified>
</cp:coreProperties>
</file>